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9" r:id="rId17"/>
    <p:sldId id="27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580ED-C8BB-447A-B5BD-782831697D41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B1C02-D056-4D00-8692-2C3E373533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878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13175B-C0E4-48A4-B918-0A386FD542A0}" type="slidenum">
              <a:rPr lang="ru-RU"/>
              <a:pPr/>
              <a:t>5</a:t>
            </a:fld>
            <a:endParaRPr lang="ru-RU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000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2884D-7207-4181-AD39-CCFE849F19A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974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2884D-7207-4181-AD39-CCFE849F19A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553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865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302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4622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102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9212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225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857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26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167" y="228600"/>
            <a:ext cx="11387667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2168" y="1600200"/>
            <a:ext cx="5592233" cy="44989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1" y="1600200"/>
            <a:ext cx="5592233" cy="44989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02167" y="6245225"/>
            <a:ext cx="3052233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1" y="6245225"/>
            <a:ext cx="3052233" cy="476250"/>
          </a:xfrm>
        </p:spPr>
        <p:txBody>
          <a:bodyPr/>
          <a:lstStyle>
            <a:lvl1pPr>
              <a:defRPr/>
            </a:lvl1pPr>
          </a:lstStyle>
          <a:p>
            <a:fld id="{58F909D7-5A54-473F-8A50-8CE338180E9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620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279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72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46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014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1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650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616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787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91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алиментарнозависимых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заболеваний у детей школьного возраста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Малимон Светлана Георгиевна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Заведующая Краевым детским эндокринологическим центром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ГБУЗ ПК КДКБ</a:t>
            </a:r>
          </a:p>
        </p:txBody>
      </p:sp>
    </p:spTree>
    <p:extLst>
      <p:ext uri="{BB962C8B-B14F-4D97-AF65-F5344CB8AC3E}">
        <p14:creationId xmlns:p14="http://schemas.microsoft.com/office/powerpoint/2010/main" val="3486593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0" y="0"/>
            <a:ext cx="82296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режимы питания  школьников в зависимости от смены обучения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% от калорийности суточного рациона):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828800"/>
            <a:ext cx="62230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школьников, занимающихся во вторую смену: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Завтрак– 20%;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Обед– 35%;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Полдник– 20%;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Ужин– 20%.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ужин – 5%</a:t>
            </a:r>
          </a:p>
          <a:p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981202"/>
            <a:ext cx="2819400" cy="236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4419600"/>
            <a:ext cx="2819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24935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85800" y="0"/>
            <a:ext cx="8648700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Промежутки между отдельными приемами пищи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должны превышать 3-4 часа, в таком случае обеспечивается лучшее переваривание и усвоение пищи, а также исключается чувство голода.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Промежуток между ужином и завтраком следующего дня (ночной промежуток)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должен превышать 12 часов.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Домашнее питание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должно дополнять школьное, что обеспечивает полноценность всего суточного пищевого рациона школьника.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Регулярный прием пищи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ежедневно в одно и то же время в более или менее равномерных количествах является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основой рационального детского питания.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808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31300" y="4597400"/>
            <a:ext cx="27813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24453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97155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обеспечения белковой полноценности питания необходимо ежедневно включать в пищевой рацион школьника: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7315200" cy="4873752"/>
          </a:xfrm>
        </p:spPr>
        <p:txBody>
          <a:bodyPr>
            <a:normAutofit/>
          </a:bodyPr>
          <a:lstStyle/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Молоко и кисломолочные продукты – 500 г, 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яйцо, творог – 40–50 г,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сыр – 10–15 г, 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рыба – 40–60 г, 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мясо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школьникам младшего возраста 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(7 – 10 лет) – 140 г, 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среднего возраста (11–13 лет) – 175 г 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подросткам (14–17 лет) – 220 г. 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3048000"/>
            <a:ext cx="2133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1" y="1447800"/>
            <a:ext cx="21621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4876801"/>
            <a:ext cx="2133600" cy="182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99815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274638"/>
            <a:ext cx="91059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суточный набор  продуктов – источников растительного белка и углеводов: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58800" y="1943100"/>
            <a:ext cx="6210300" cy="3848100"/>
          </a:xfrm>
        </p:spPr>
        <p:txBody>
          <a:bodyPr>
            <a:normAutofit fontScale="85000" lnSpcReduction="20000"/>
          </a:bodyPr>
          <a:lstStyle/>
          <a:p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хлеб ржаной – 100 г</a:t>
            </a:r>
            <a:endParaRPr lang="en-US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(для школьников младшего возраста – 75 г); </a:t>
            </a:r>
          </a:p>
          <a:p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пшеничные хлебобулочные изделия  200 г (для младшего возраста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165 г, </a:t>
            </a:r>
            <a:endParaRPr lang="en-US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юношей – 250 г); </a:t>
            </a:r>
          </a:p>
          <a:p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крупы – 35 г; </a:t>
            </a:r>
          </a:p>
          <a:p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макаронные изделия – 15 г;</a:t>
            </a:r>
          </a:p>
          <a:p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бобовые – 10 г</a:t>
            </a:r>
            <a:endParaRPr lang="en-US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(для школьников младшего 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возраста – 5 г).</a:t>
            </a:r>
            <a:endParaRPr lang="en-US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1524002"/>
            <a:ext cx="2362200" cy="24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4267200"/>
            <a:ext cx="2667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18874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305800" cy="56356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Потребность в жирах школьников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1600" y="914400"/>
            <a:ext cx="7493000" cy="5559552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Средняя потребность школьника в жире составляет 60-70 г в сутки, в том числе растительного – 20–30 г.</a:t>
            </a:r>
          </a:p>
          <a:p>
            <a:pPr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Наиболее полезным в детском питании является </a:t>
            </a:r>
          </a:p>
          <a:p>
            <a:r>
              <a:rPr lang="ru-RU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сливочное масло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 котором находятся витамины А и Д,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фосфатиды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необходимые растущему организму. </a:t>
            </a:r>
          </a:p>
          <a:p>
            <a:r>
              <a:rPr lang="ru-RU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растительное масло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(10–15 % от общего содержания жира). Большие количества растительного масла не могут быть рекомендованы в детском питании в связи с трудностью его переваривания и усвоения, а также созданием избыточных количеств полиненасыщенных жирных кислот – сверх установленных величин потребностей, что является нежелательным и не безразличным для детского организма.</a:t>
            </a:r>
          </a:p>
          <a:p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4801" y="1219200"/>
            <a:ext cx="23336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3505201"/>
            <a:ext cx="16764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63209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10210800" cy="1325562"/>
          </a:xfrm>
        </p:spPr>
        <p:txBody>
          <a:bodyPr>
            <a:noAutofit/>
          </a:bodyPr>
          <a:lstStyle/>
          <a:p>
            <a:pPr algn="ctr"/>
            <a:r>
              <a:rPr lang="ru-RU" sz="4000" b="1" u="sng" dirty="0">
                <a:solidFill>
                  <a:srgbClr val="002060"/>
                </a:solidFill>
              </a:rPr>
              <a:t>Отрицательное влияние избытка жира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92100" y="1282700"/>
            <a:ext cx="9918700" cy="25273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нарушается обмен веществ, 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ухудшается использование белка 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расстраивается пищеварение.</a:t>
            </a:r>
          </a:p>
          <a:p>
            <a:pPr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В следствии чего появляется избыточная масса тела.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3962400"/>
            <a:ext cx="3810000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3962400"/>
            <a:ext cx="2603500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20677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Примерное меню ребенка на 2400 ккал</a:t>
            </a: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2381093"/>
              </p:ext>
            </p:extLst>
          </p:nvPr>
        </p:nvGraphicFramePr>
        <p:xfrm>
          <a:off x="228596" y="1498600"/>
          <a:ext cx="11683771" cy="3746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0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0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1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85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425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941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Завтрак 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2-ой завтрак 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Обед 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708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Полдник 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  Ужин 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23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Каша гречневая рассыпчатая (250 г)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Морковь тушеная (250 г) с нежирной сметаной (25 г)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Сыр адыгейский (60 г)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Йогурт молочный (125 г)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Кофе с молоком (200 мл)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Хлеб ржаной (30 г)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Творог обезжиренный (50 г)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Яблоко (150 г)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Хурма (80 г)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Щи свежие (250 мл)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Хлеб зерновой (50 г)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Котлеты мясные паровые(200 г)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Картофель, тушенный с зеленым горошком и 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цукини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(400 г)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Чай (200 мл)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   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Кефир обезжиренный (200 мл)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Персик (100 г)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Макароны (250 г) с сыром (10 г)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Овощи-гриль (кабачки, болгарский перец, баклажаны, томаты) (250 г)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Фруктовый салат (персик, виноград, ананас, мандарин) (250 г)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6216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3058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</p:txBody>
      </p:sp>
      <p:pic>
        <p:nvPicPr>
          <p:cNvPr id="5" name="Содержимое 4" descr="ЗОЖ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7000" y="1066801"/>
            <a:ext cx="8255000" cy="5791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9898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Около 2 миллиардов человек в мире имеют избыточный вес, а из них 300 миллионов страдают ожирением. 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 развитых странах мира 25 % подростков имеют избыточную массу тела, а 15 % страдают ожирением. 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каждого пятого школьника города Перми обнаруживается ожирение, либо избыточная масса тела. </a:t>
            </a:r>
          </a:p>
        </p:txBody>
      </p:sp>
    </p:spTree>
    <p:extLst>
      <p:ext uri="{BB962C8B-B14F-4D97-AF65-F5344CB8AC3E}">
        <p14:creationId xmlns:p14="http://schemas.microsoft.com/office/powerpoint/2010/main" val="625137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Определение ВОЗ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2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 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полное физическое, психическое и социальное благополучие человека.</a:t>
            </a:r>
          </a:p>
          <a:p>
            <a:r>
              <a:rPr lang="ru-RU" sz="32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Рациональное питание 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одно из основных средств обеспечения нормального физического и умственного развития детей.</a:t>
            </a:r>
          </a:p>
        </p:txBody>
      </p:sp>
    </p:spTree>
    <p:extLst>
      <p:ext uri="{BB962C8B-B14F-4D97-AF65-F5344CB8AC3E}">
        <p14:creationId xmlns:p14="http://schemas.microsoft.com/office/powerpoint/2010/main" val="3587423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52400"/>
            <a:ext cx="8596668" cy="876300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чего зависит здоровье человека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Объект 3" descr="faktory-zdorovja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8400" y="863600"/>
            <a:ext cx="6159500" cy="5994400"/>
          </a:xfrm>
        </p:spPr>
      </p:pic>
      <p:sp>
        <p:nvSpPr>
          <p:cNvPr id="5" name="Прямоугольник 4"/>
          <p:cNvSpPr/>
          <p:nvPr/>
        </p:nvSpPr>
        <p:spPr>
          <a:xfrm>
            <a:off x="6921500" y="2274838"/>
            <a:ext cx="52705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1.Внешняя среда и природно-климатические условия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20%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Генетическая биология  человека (наследственность) 10%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Уровень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здравохранения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10%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ОБРАЗ ЖИЗНИ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(питание, условия учебы и труда, материально-бытовые условия) 60%</a:t>
            </a:r>
          </a:p>
        </p:txBody>
      </p:sp>
    </p:spTree>
    <p:extLst>
      <p:ext uri="{BB962C8B-B14F-4D97-AF65-F5344CB8AC3E}">
        <p14:creationId xmlns:p14="http://schemas.microsoft.com/office/powerpoint/2010/main" val="1208035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25625" y="0"/>
            <a:ext cx="8540750" cy="68580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питания</a:t>
            </a:r>
          </a:p>
        </p:txBody>
      </p:sp>
      <p:sp>
        <p:nvSpPr>
          <p:cNvPr id="30723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5791200" y="1066800"/>
            <a:ext cx="4724400" cy="57912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Переедание:</a:t>
            </a:r>
          </a:p>
          <a:p>
            <a:pPr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Увеличение количества </a:t>
            </a:r>
          </a:p>
          <a:p>
            <a:pPr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пищи и кратности приёма</a:t>
            </a:r>
          </a:p>
          <a:p>
            <a:pPr>
              <a:buFont typeface="Arial" pitchFamily="34" charset="0"/>
              <a:buNone/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Вредные пищевые привычки: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фастфуд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«перекус».</a:t>
            </a: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Недоедание:</a:t>
            </a:r>
          </a:p>
          <a:p>
            <a:pPr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Бедный пищевой рацион.</a:t>
            </a:r>
          </a:p>
          <a:p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333626" y="3048000"/>
            <a:ext cx="32289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admin\Desktop\d79a88ee14_1336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990600"/>
            <a:ext cx="3276600" cy="1752600"/>
          </a:xfrm>
          <a:prstGeom prst="rect">
            <a:avLst/>
          </a:prstGeom>
          <a:noFill/>
        </p:spPr>
      </p:pic>
      <p:pic>
        <p:nvPicPr>
          <p:cNvPr id="1028" name="Picture 4" descr="C:\Users\admin\Desktop\Horn-of-Africa-hunger-1-720x53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4876800"/>
            <a:ext cx="3276600" cy="175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8585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РАЦИОНАЛЬНОЕ ПИТАНИЕ ДЕТЕЙ ШКОЛЬНОГО ВОЗРАСТА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Рациональное питание – одно из основных средств обеспечения нормального физического и умственного развития детей. 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Оно повышает их устойчивость к болезням и успеваемость.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рационального питания возрастает в условиях большой учебной нагрузки. Современные учебные программы очень насыщены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67800" y="3657600"/>
            <a:ext cx="3124200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76709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4200" y="30480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Большое значение для школьников имеет </a:t>
            </a:r>
            <a:r>
              <a:rPr lang="ru-RU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правильный режим питания. 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современным научным данным наиболее обоснованным и полезным для детей школьного возраста является режим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пяти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или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шестиразового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питания, при котором достигаются наилучшие показатели физического состояния, развития и работоспособности.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Режим питания школьника строится с учетом приемов пищи дома и в школе, а так же определяет не только время приема пищи, но и калорийный объем каждого приема пищи.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2200" y="3657600"/>
            <a:ext cx="3937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200" y="3721120"/>
            <a:ext cx="3949700" cy="298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37595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7335" y="254000"/>
            <a:ext cx="8596668" cy="124459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калорийности для школьников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28600" y="1778000"/>
            <a:ext cx="10172699" cy="356870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794258"/>
              </p:ext>
            </p:extLst>
          </p:nvPr>
        </p:nvGraphicFramePr>
        <p:xfrm>
          <a:off x="228602" y="1777999"/>
          <a:ext cx="10702253" cy="38873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90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08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20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391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пищевых веществ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Усредненная потребность в пищевых веществах для обучающихся двух возрастных групп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9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7 до11 лет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11 лет и старше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9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Белки, г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9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Жиры, г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9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Углеводы, г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383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29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Энергетическая ценность, ккал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2350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2713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704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0" y="0"/>
            <a:ext cx="82296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режимы питания  школьников в зависимости от смены обучения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% от калорийности суточного рациона):</a:t>
            </a:r>
            <a:r>
              <a:rPr lang="ru-RU" sz="2700" dirty="0"/>
              <a:t/>
            </a:r>
            <a:br>
              <a:rPr lang="ru-RU" sz="2700" dirty="0"/>
            </a:b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828800"/>
            <a:ext cx="62230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школьников, занимающихся в первую смену: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1-й завтрак – 20%;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2-й завтрак– 10%;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Обед– 35%;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Ужин– 25%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ужин -10%</a:t>
            </a:r>
          </a:p>
          <a:p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981202"/>
            <a:ext cx="2819400" cy="236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4419600"/>
            <a:ext cx="2819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6214108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590</TotalTime>
  <Words>698</Words>
  <Application>Microsoft Office PowerPoint</Application>
  <PresentationFormat>Широкоэкранный</PresentationFormat>
  <Paragraphs>139</Paragraphs>
  <Slides>17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 New Roman</vt:lpstr>
      <vt:lpstr>Trebuchet MS</vt:lpstr>
      <vt:lpstr>Wingdings 3</vt:lpstr>
      <vt:lpstr>Грань</vt:lpstr>
      <vt:lpstr>ПРОФИЛАКТИКА алиментарнозависимых заболеваний у детей школьного возраста</vt:lpstr>
      <vt:lpstr>Актуальность</vt:lpstr>
      <vt:lpstr>Определение ВОЗ</vt:lpstr>
      <vt:lpstr>От  чего зависит здоровье человека</vt:lpstr>
      <vt:lpstr>Нарушения питания</vt:lpstr>
      <vt:lpstr>РАЦИОНАЛЬНОЕ ПИТАНИЕ ДЕТЕЙ ШКОЛЬНОГО ВОЗРАСТА</vt:lpstr>
      <vt:lpstr>Презентация PowerPoint</vt:lpstr>
      <vt:lpstr>Таблица калорийности для школьников</vt:lpstr>
      <vt:lpstr>режимы питания  школьников в зависимости от смены обучения (в % от калорийности суточного рациона): </vt:lpstr>
      <vt:lpstr>режимы питания  школьников в зависимости от смены обучения (в % от калорийности суточного рациона): </vt:lpstr>
      <vt:lpstr>Презентация PowerPoint</vt:lpstr>
      <vt:lpstr>Для обеспечения белковой полноценности питания необходимо ежедневно включать в пищевой рацион школьника:</vt:lpstr>
      <vt:lpstr>Примерный суточный набор  продуктов – источников растительного белка и углеводов: </vt:lpstr>
      <vt:lpstr>Потребность в жирах школьников</vt:lpstr>
      <vt:lpstr>Отрицательное влияние избытка жира</vt:lpstr>
      <vt:lpstr>Примерное меню ребенка на 2400 ккал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алиментарнозависимых заболеваний у детей школьного возраста</dc:title>
  <dc:creator>Светлана Георгиевна Малимон</dc:creator>
  <cp:lastModifiedBy>USER</cp:lastModifiedBy>
  <cp:revision>23</cp:revision>
  <dcterms:created xsi:type="dcterms:W3CDTF">2019-05-21T04:54:41Z</dcterms:created>
  <dcterms:modified xsi:type="dcterms:W3CDTF">2025-01-16T08:32:43Z</dcterms:modified>
</cp:coreProperties>
</file>